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7"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D87C9D6C-B3C6-4DD0-B663-B0643B71126A}" type="datetimeFigureOut">
              <a:rPr lang="en-US" smtClean="0"/>
              <a:pPr/>
              <a:t>3/11/2010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C9E0563A-5406-4701-854B-CAE3E6095D1B}" type="slidenum">
              <a:rPr lang="en-CA" smtClean="0"/>
              <a:pPr/>
              <a:t>‹#›</a:t>
            </a:fld>
            <a:endParaRPr lang="en-CA"/>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87C9D6C-B3C6-4DD0-B663-B0643B71126A}" type="datetimeFigureOut">
              <a:rPr lang="en-US" smtClean="0"/>
              <a:pPr/>
              <a:t>3/11/2010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C9E0563A-5406-4701-854B-CAE3E6095D1B}" type="slidenum">
              <a:rPr lang="en-CA" smtClean="0"/>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87C9D6C-B3C6-4DD0-B663-B0643B71126A}" type="datetimeFigureOut">
              <a:rPr lang="en-US" smtClean="0"/>
              <a:pPr/>
              <a:t>3/11/2010</a:t>
            </a:fld>
            <a:endParaRPr lang="en-CA"/>
          </a:p>
        </p:txBody>
      </p:sp>
      <p:sp>
        <p:nvSpPr>
          <p:cNvPr id="5" name="Footer Placeholder 4"/>
          <p:cNvSpPr>
            <a:spLocks noGrp="1"/>
          </p:cNvSpPr>
          <p:nvPr>
            <p:ph type="ftr" sz="quarter" idx="11"/>
          </p:nvPr>
        </p:nvSpPr>
        <p:spPr>
          <a:xfrm>
            <a:off x="2640597" y="6377459"/>
            <a:ext cx="3836404" cy="365125"/>
          </a:xfrm>
        </p:spPr>
        <p:txBody>
          <a:bodyPr/>
          <a:lstStyle/>
          <a:p>
            <a:endParaRPr lang="en-CA"/>
          </a:p>
        </p:txBody>
      </p:sp>
      <p:sp>
        <p:nvSpPr>
          <p:cNvPr id="6" name="Slide Number Placeholder 5"/>
          <p:cNvSpPr>
            <a:spLocks noGrp="1"/>
          </p:cNvSpPr>
          <p:nvPr>
            <p:ph type="sldNum" sz="quarter" idx="12"/>
          </p:nvPr>
        </p:nvSpPr>
        <p:spPr/>
        <p:txBody>
          <a:bodyPr/>
          <a:lstStyle/>
          <a:p>
            <a:fld id="{C9E0563A-5406-4701-854B-CAE3E6095D1B}" type="slidenum">
              <a:rPr lang="en-CA" smtClean="0"/>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87C9D6C-B3C6-4DD0-B663-B0643B71126A}" type="datetimeFigureOut">
              <a:rPr lang="en-US" smtClean="0"/>
              <a:pPr/>
              <a:t>3/11/2010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C9E0563A-5406-4701-854B-CAE3E6095D1B}" type="slidenum">
              <a:rPr lang="en-CA" smtClean="0"/>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87C9D6C-B3C6-4DD0-B663-B0643B71126A}" type="datetimeFigureOut">
              <a:rPr lang="en-US" smtClean="0"/>
              <a:pPr/>
              <a:t>3/11/2010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C9E0563A-5406-4701-854B-CAE3E6095D1B}" type="slidenum">
              <a:rPr lang="en-CA" smtClean="0"/>
              <a:pPr/>
              <a:t>‹#›</a:t>
            </a:fld>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87C9D6C-B3C6-4DD0-B663-B0643B71126A}" type="datetimeFigureOut">
              <a:rPr lang="en-US" smtClean="0"/>
              <a:pPr/>
              <a:t>3/11/2010</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C9E0563A-5406-4701-854B-CAE3E6095D1B}" type="slidenum">
              <a:rPr lang="en-CA" smtClean="0"/>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87C9D6C-B3C6-4DD0-B663-B0643B71126A}" type="datetimeFigureOut">
              <a:rPr lang="en-US" smtClean="0"/>
              <a:pPr/>
              <a:t>3/11/2010</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C9E0563A-5406-4701-854B-CAE3E6095D1B}" type="slidenum">
              <a:rPr lang="en-CA" smtClean="0"/>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87C9D6C-B3C6-4DD0-B663-B0643B71126A}" type="datetimeFigureOut">
              <a:rPr lang="en-US" smtClean="0"/>
              <a:pPr/>
              <a:t>3/11/2010</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C9E0563A-5406-4701-854B-CAE3E6095D1B}" type="slidenum">
              <a:rPr lang="en-CA" smtClean="0"/>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7C9D6C-B3C6-4DD0-B663-B0643B71126A}" type="datetimeFigureOut">
              <a:rPr lang="en-US" smtClean="0"/>
              <a:pPr/>
              <a:t>3/11/2010</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C9E0563A-5406-4701-854B-CAE3E6095D1B}" type="slidenum">
              <a:rPr lang="en-CA" smtClean="0"/>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87C9D6C-B3C6-4DD0-B663-B0643B71126A}" type="datetimeFigureOut">
              <a:rPr lang="en-US" smtClean="0"/>
              <a:pPr/>
              <a:t>3/11/2010</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C9E0563A-5406-4701-854B-CAE3E6095D1B}" type="slidenum">
              <a:rPr lang="en-CA" smtClean="0"/>
              <a:pPr/>
              <a:t>‹#›</a:t>
            </a:fld>
            <a:endParaRPr lang="en-CA"/>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D87C9D6C-B3C6-4DD0-B663-B0643B71126A}" type="datetimeFigureOut">
              <a:rPr lang="en-US" smtClean="0"/>
              <a:pPr/>
              <a:t>3/11/2010</a:t>
            </a:fld>
            <a:endParaRPr lang="en-CA"/>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CA"/>
          </a:p>
        </p:txBody>
      </p:sp>
      <p:sp>
        <p:nvSpPr>
          <p:cNvPr id="7" name="Slide Number Placeholder 6"/>
          <p:cNvSpPr>
            <a:spLocks noGrp="1"/>
          </p:cNvSpPr>
          <p:nvPr>
            <p:ph type="sldNum" sz="quarter" idx="12"/>
          </p:nvPr>
        </p:nvSpPr>
        <p:spPr>
          <a:xfrm>
            <a:off x="8339328" y="1170432"/>
            <a:ext cx="733864" cy="201168"/>
          </a:xfrm>
        </p:spPr>
        <p:txBody>
          <a:bodyPr/>
          <a:lstStyle/>
          <a:p>
            <a:fld id="{C9E0563A-5406-4701-854B-CAE3E6095D1B}" type="slidenum">
              <a:rPr lang="en-CA" smtClean="0"/>
              <a:pPr/>
              <a:t>‹#›</a:t>
            </a:fld>
            <a:endParaRPr lang="en-CA"/>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D87C9D6C-B3C6-4DD0-B663-B0643B71126A}" type="datetimeFigureOut">
              <a:rPr lang="en-US" smtClean="0"/>
              <a:pPr/>
              <a:t>3/11/2010</a:t>
            </a:fld>
            <a:endParaRPr lang="en-CA"/>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CA"/>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C9E0563A-5406-4701-854B-CAE3E6095D1B}"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1643050"/>
            <a:ext cx="8077200" cy="1673352"/>
          </a:xfrm>
        </p:spPr>
        <p:txBody>
          <a:bodyPr/>
          <a:lstStyle/>
          <a:p>
            <a:r>
              <a:rPr lang="en-CA" dirty="0" smtClean="0"/>
              <a:t>Code Orange</a:t>
            </a:r>
            <a:endParaRPr lang="en-CA" dirty="0"/>
          </a:p>
        </p:txBody>
      </p:sp>
      <p:sp>
        <p:nvSpPr>
          <p:cNvPr id="3" name="Subtitle 2"/>
          <p:cNvSpPr>
            <a:spLocks noGrp="1"/>
          </p:cNvSpPr>
          <p:nvPr>
            <p:ph type="subTitle" idx="1"/>
          </p:nvPr>
        </p:nvSpPr>
        <p:spPr>
          <a:xfrm>
            <a:off x="1214414" y="1500174"/>
            <a:ext cx="8077200" cy="1499616"/>
          </a:xfrm>
        </p:spPr>
        <p:txBody>
          <a:bodyPr/>
          <a:lstStyle/>
          <a:p>
            <a:r>
              <a:rPr lang="en-CA" dirty="0" smtClean="0"/>
              <a:t>By: Caroline B. Cooney</a:t>
            </a:r>
            <a:endParaRPr lang="en-CA" dirty="0"/>
          </a:p>
        </p:txBody>
      </p:sp>
      <p:sp>
        <p:nvSpPr>
          <p:cNvPr id="4" name="TextBox 3"/>
          <p:cNvSpPr txBox="1"/>
          <p:nvPr/>
        </p:nvSpPr>
        <p:spPr>
          <a:xfrm>
            <a:off x="142844" y="142852"/>
            <a:ext cx="2928926" cy="369332"/>
          </a:xfrm>
          <a:prstGeom prst="rect">
            <a:avLst/>
          </a:prstGeom>
          <a:noFill/>
        </p:spPr>
        <p:txBody>
          <a:bodyPr wrap="square" rtlCol="0">
            <a:spAutoFit/>
          </a:bodyPr>
          <a:lstStyle/>
          <a:p>
            <a:r>
              <a:rPr lang="en-CA" dirty="0" smtClean="0"/>
              <a:t>Ben Jackson</a:t>
            </a:r>
            <a:endParaRPr lang="en-CA" dirty="0"/>
          </a:p>
        </p:txBody>
      </p:sp>
      <p:pic>
        <p:nvPicPr>
          <p:cNvPr id="5122" name="Picture 2" descr="http://ecx.images-amazon.com/images/I/417YN%2BMwuGL._SL500_.jpg"/>
          <p:cNvPicPr>
            <a:picLocks noChangeAspect="1" noChangeArrowheads="1"/>
          </p:cNvPicPr>
          <p:nvPr/>
        </p:nvPicPr>
        <p:blipFill>
          <a:blip r:embed="rId2" cstate="print"/>
          <a:srcRect/>
          <a:stretch>
            <a:fillRect/>
          </a:stretch>
        </p:blipFill>
        <p:spPr bwMode="auto">
          <a:xfrm>
            <a:off x="5572132" y="214290"/>
            <a:ext cx="2895600" cy="47625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5720" y="214290"/>
            <a:ext cx="8643998" cy="1673352"/>
          </a:xfrm>
        </p:spPr>
        <p:txBody>
          <a:bodyPr/>
          <a:lstStyle/>
          <a:p>
            <a:r>
              <a:rPr lang="en-CA" dirty="0" smtClean="0"/>
              <a:t>Smallpox facts found in the book</a:t>
            </a:r>
            <a:endParaRPr lang="en-CA" dirty="0"/>
          </a:p>
        </p:txBody>
      </p:sp>
      <p:sp>
        <p:nvSpPr>
          <p:cNvPr id="5" name="Subtitle 4"/>
          <p:cNvSpPr>
            <a:spLocks noGrp="1"/>
          </p:cNvSpPr>
          <p:nvPr>
            <p:ph type="subTitle" idx="1"/>
          </p:nvPr>
        </p:nvSpPr>
        <p:spPr>
          <a:xfrm>
            <a:off x="0" y="1357298"/>
            <a:ext cx="9144000" cy="5214974"/>
          </a:xfrm>
        </p:spPr>
        <p:txBody>
          <a:bodyPr>
            <a:normAutofit fontScale="85000" lnSpcReduction="20000"/>
          </a:bodyPr>
          <a:lstStyle/>
          <a:p>
            <a:pPr>
              <a:buFont typeface="Arial" pitchFamily="34" charset="0"/>
              <a:buChar char="•"/>
            </a:pPr>
            <a:r>
              <a:rPr lang="en-CA" dirty="0" smtClean="0"/>
              <a:t> It starts with little brown dots on your skin called Macules</a:t>
            </a:r>
          </a:p>
          <a:p>
            <a:pPr>
              <a:buFont typeface="Arial" pitchFamily="34" charset="0"/>
              <a:buChar char="•"/>
            </a:pPr>
            <a:r>
              <a:rPr lang="en-CA" dirty="0" smtClean="0"/>
              <a:t> Macules raise up into a bumps called papules</a:t>
            </a:r>
          </a:p>
          <a:p>
            <a:pPr>
              <a:buFont typeface="Arial" pitchFamily="34" charset="0"/>
              <a:buChar char="•"/>
            </a:pPr>
            <a:r>
              <a:rPr lang="en-CA" dirty="0" smtClean="0"/>
              <a:t>  3-4 days later the papules would form into blisters called pustules </a:t>
            </a:r>
          </a:p>
          <a:p>
            <a:pPr>
              <a:buFont typeface="Arial" pitchFamily="34" charset="0"/>
              <a:buChar char="•"/>
            </a:pPr>
            <a:r>
              <a:rPr lang="en-CA" dirty="0" smtClean="0"/>
              <a:t>  A patient who had smallpox would be totally covered with pustules especially on the hands, face and  feet</a:t>
            </a:r>
          </a:p>
          <a:p>
            <a:pPr>
              <a:buFont typeface="Arial" pitchFamily="34" charset="0"/>
              <a:buChar char="•"/>
            </a:pPr>
            <a:r>
              <a:rPr lang="en-CA" dirty="0" smtClean="0"/>
              <a:t> Several days later the pustules would pop and bleed and </a:t>
            </a:r>
            <a:r>
              <a:rPr lang="en-CA" dirty="0" err="1" smtClean="0"/>
              <a:t>scabb</a:t>
            </a:r>
            <a:r>
              <a:rPr lang="en-CA" dirty="0" smtClean="0"/>
              <a:t> over</a:t>
            </a:r>
          </a:p>
          <a:p>
            <a:pPr>
              <a:buFont typeface="Arial" pitchFamily="34" charset="0"/>
              <a:buChar char="•"/>
            </a:pPr>
            <a:r>
              <a:rPr lang="en-CA" dirty="0" smtClean="0"/>
              <a:t> It would take around 6 days for one scab to fall off</a:t>
            </a:r>
          </a:p>
          <a:p>
            <a:pPr>
              <a:buFont typeface="Arial" pitchFamily="34" charset="0"/>
              <a:buChar char="•"/>
            </a:pPr>
            <a:r>
              <a:rPr lang="en-CA" dirty="0" smtClean="0"/>
              <a:t>When the scabs fall off they would leave a hole in your skin called a pock</a:t>
            </a:r>
          </a:p>
          <a:p>
            <a:pPr>
              <a:buFont typeface="Arial" pitchFamily="34" charset="0"/>
              <a:buChar char="•"/>
            </a:pPr>
            <a:r>
              <a:rPr lang="en-CA" dirty="0" smtClean="0"/>
              <a:t>If your skin was covered with pocks you would look hideous </a:t>
            </a:r>
          </a:p>
          <a:p>
            <a:pPr>
              <a:buFont typeface="Arial" pitchFamily="34" charset="0"/>
              <a:buChar char="•"/>
            </a:pPr>
            <a:r>
              <a:rPr lang="en-CA" dirty="0" smtClean="0"/>
              <a:t>  If you didn’t die from the smallpox themselves you would die from other diseases that would enter through the pocks</a:t>
            </a:r>
          </a:p>
          <a:p>
            <a:pPr>
              <a:buFont typeface="Arial" pitchFamily="34" charset="0"/>
              <a:buChar char="•"/>
            </a:pPr>
            <a:r>
              <a:rPr lang="en-CA" dirty="0" smtClean="0"/>
              <a:t>  You would get infected from coughing or hand touching</a:t>
            </a:r>
          </a:p>
          <a:p>
            <a:pPr>
              <a:buFont typeface="Arial" pitchFamily="34" charset="0"/>
              <a:buChar char="•"/>
            </a:pPr>
            <a:r>
              <a:rPr lang="en-CA" dirty="0" smtClean="0"/>
              <a:t>  For 12-14 days after you got infected nothing would be wrong with you and you wouldn’t be infectious </a:t>
            </a:r>
          </a:p>
          <a:p>
            <a:pPr>
              <a:buFont typeface="Arial" pitchFamily="34" charset="0"/>
              <a:buChar char="•"/>
            </a:pPr>
            <a:r>
              <a:rPr lang="en-CA" dirty="0" smtClean="0"/>
              <a:t>  Once you started to get sick it happened really fast</a:t>
            </a:r>
          </a:p>
          <a:p>
            <a:pPr>
              <a:buFont typeface="Arial" pitchFamily="34" charset="0"/>
              <a:buChar char="•"/>
            </a:pPr>
            <a:r>
              <a:rPr lang="en-CA" dirty="0" smtClean="0"/>
              <a:t>  After being sick for a while you would almost be in a come or be going crazy</a:t>
            </a:r>
          </a:p>
          <a:p>
            <a:pPr>
              <a:buFont typeface="Arial" pitchFamily="34" charset="0"/>
              <a:buChar char="•"/>
            </a:pPr>
            <a:r>
              <a:rPr lang="en-CA" dirty="0" smtClean="0"/>
              <a:t> Almost all patients with smallpox had white fur on their tongues, nausea and bad breath  </a:t>
            </a:r>
          </a:p>
          <a:p>
            <a:pPr>
              <a:buFont typeface="Arial" pitchFamily="34" charset="0"/>
              <a:buChar char="•"/>
            </a:pPr>
            <a:r>
              <a:rPr lang="en-CA" dirty="0" smtClean="0"/>
              <a:t>Smallpox vaccination is cowpox because that is a non lethal pox and it prevents you from getting any other pox including smallpox</a:t>
            </a:r>
          </a:p>
          <a:p>
            <a:pPr>
              <a:buFont typeface="Arial" pitchFamily="34" charset="0"/>
              <a:buChar char="•"/>
            </a:pPr>
            <a:r>
              <a:rPr lang="en-CA" dirty="0" smtClean="0"/>
              <a:t> In 1965 Donald Henderson  was put in charge of destroying smallpox and to do that every time their was an outbreak his team would go their and immunize everyone around them for up to a mile and didn’t let anyone leave till the smallpox was gone</a:t>
            </a:r>
          </a:p>
          <a:p>
            <a:pPr>
              <a:buFont typeface="Arial" pitchFamily="34" charset="0"/>
              <a:buChar char="•"/>
            </a:pPr>
            <a:r>
              <a:rPr lang="en-CA" smtClean="0"/>
              <a:t> In  1977 </a:t>
            </a:r>
            <a:r>
              <a:rPr lang="en-CA" dirty="0" smtClean="0"/>
              <a:t>smallpox was completely gone </a:t>
            </a:r>
          </a:p>
          <a:p>
            <a:pPr lvl="1">
              <a:buFont typeface="Arial" pitchFamily="34" charset="0"/>
              <a:buChar char="•"/>
            </a:pPr>
            <a:endParaRPr lang="en-CA" dirty="0" smtClean="0"/>
          </a:p>
          <a:p>
            <a:pPr>
              <a:buFont typeface="Arial" pitchFamily="34" charset="0"/>
              <a:buChar char="•"/>
            </a:pPr>
            <a:endParaRPr lang="en-CA"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0" y="0"/>
            <a:ext cx="8077200" cy="1673352"/>
          </a:xfrm>
        </p:spPr>
        <p:txBody>
          <a:bodyPr/>
          <a:lstStyle/>
          <a:p>
            <a:r>
              <a:rPr lang="en-CA" dirty="0" smtClean="0"/>
              <a:t>Summary of the book</a:t>
            </a:r>
            <a:endParaRPr lang="en-CA" dirty="0"/>
          </a:p>
        </p:txBody>
      </p:sp>
      <p:sp>
        <p:nvSpPr>
          <p:cNvPr id="7" name="Rectangle 6"/>
          <p:cNvSpPr/>
          <p:nvPr/>
        </p:nvSpPr>
        <p:spPr>
          <a:xfrm>
            <a:off x="285720" y="857232"/>
            <a:ext cx="8358214" cy="5632311"/>
          </a:xfrm>
          <a:prstGeom prst="rect">
            <a:avLst/>
          </a:prstGeom>
        </p:spPr>
        <p:txBody>
          <a:bodyPr wrap="square">
            <a:spAutoFit/>
          </a:bodyPr>
          <a:lstStyle/>
          <a:p>
            <a:r>
              <a:rPr lang="rw-RW" dirty="0" smtClean="0">
                <a:solidFill>
                  <a:srgbClr val="FFFFFF"/>
                </a:solidFill>
              </a:rPr>
              <a:t>Code orange is a book set in New York City  its main character is Mitty Blake  a carefree slacker  in an advanced biology class (that his parents payed for him to get into). The book starts when Mr. Lynch asks for a bibliography containing four books for their infectious diseases project that started four months ago (</a:t>
            </a:r>
            <a:r>
              <a:rPr lang="en-CA" dirty="0" smtClean="0">
                <a:solidFill>
                  <a:srgbClr val="FFFFFF"/>
                </a:solidFill>
              </a:rPr>
              <a:t>which</a:t>
            </a:r>
            <a:r>
              <a:rPr lang="rw-RW" dirty="0" smtClean="0">
                <a:solidFill>
                  <a:srgbClr val="FFFFFF"/>
                </a:solidFill>
              </a:rPr>
              <a:t> Mitty has</a:t>
            </a:r>
            <a:r>
              <a:rPr lang="en-CA" dirty="0" err="1" smtClean="0">
                <a:solidFill>
                  <a:srgbClr val="FFFFFF"/>
                </a:solidFill>
              </a:rPr>
              <a:t>n’t</a:t>
            </a:r>
            <a:r>
              <a:rPr lang="rw-RW" dirty="0" smtClean="0">
                <a:solidFill>
                  <a:srgbClr val="FFFFFF"/>
                </a:solidFill>
              </a:rPr>
              <a:t> started). This bibliography also decides whether or not Mitty can stay in that class with Olivia and Derek (his best friends). That night his family goes on their weekend trip to their house in the country where Mitty picks out four books that have to do with the disease called Variola Major also known as </a:t>
            </a:r>
            <a:r>
              <a:rPr lang="en-CA" dirty="0" smtClean="0">
                <a:solidFill>
                  <a:srgbClr val="FFFFFF"/>
                </a:solidFill>
              </a:rPr>
              <a:t>S</a:t>
            </a:r>
            <a:r>
              <a:rPr lang="rw-RW" dirty="0" smtClean="0">
                <a:solidFill>
                  <a:srgbClr val="FFFFFF"/>
                </a:solidFill>
              </a:rPr>
              <a:t>mall </a:t>
            </a:r>
            <a:r>
              <a:rPr lang="en-CA" dirty="0" smtClean="0">
                <a:solidFill>
                  <a:srgbClr val="FFFFFF"/>
                </a:solidFill>
              </a:rPr>
              <a:t>P</a:t>
            </a:r>
            <a:r>
              <a:rPr lang="rw-RW" dirty="0" smtClean="0">
                <a:solidFill>
                  <a:srgbClr val="FFFFFF"/>
                </a:solidFill>
              </a:rPr>
              <a:t>ox</a:t>
            </a:r>
            <a:r>
              <a:rPr lang="rw-RW" dirty="0" smtClean="0">
                <a:solidFill>
                  <a:srgbClr val="FFFFFF"/>
                </a:solidFill>
              </a:rPr>
              <a:t>. When he opens one of the books a yellow envelope falls out that says “scabs – VM epidemic 1902, Boston” he opens the envelope and sees three scabs he then pours them into his hand to look at them while breathing in the scab dust he then packs them scabs back in the envelope in the book and put it and the three other books in his backpack. Mitty reads more about smallpox in his books over the next few days and realises that after breathing in the scabs he might have </a:t>
            </a:r>
            <a:r>
              <a:rPr lang="en-CA" dirty="0" smtClean="0">
                <a:solidFill>
                  <a:srgbClr val="FFFFFF"/>
                </a:solidFill>
              </a:rPr>
              <a:t>Small Pox</a:t>
            </a:r>
            <a:r>
              <a:rPr lang="rw-RW" dirty="0" smtClean="0">
                <a:solidFill>
                  <a:srgbClr val="FFFFFF"/>
                </a:solidFill>
              </a:rPr>
              <a:t>. </a:t>
            </a:r>
            <a:r>
              <a:rPr lang="rw-RW" dirty="0" smtClean="0">
                <a:solidFill>
                  <a:srgbClr val="FFFFFF"/>
                </a:solidFill>
              </a:rPr>
              <a:t>Mitty starts to get worried and posts messages on the internet asking people if he might have smallpox after breathing in the scabs he gets many replies but </a:t>
            </a:r>
            <a:endParaRPr lang="en-CA" dirty="0" smtClean="0">
              <a:solidFill>
                <a:srgbClr val="FFFFFF"/>
              </a:solidFill>
            </a:endParaRPr>
          </a:p>
          <a:p>
            <a:endParaRPr lang="en-CA" dirty="0" smtClean="0">
              <a:solidFill>
                <a:srgbClr val="FFFFFF"/>
              </a:solidFill>
            </a:endParaRPr>
          </a:p>
          <a:p>
            <a:r>
              <a:rPr lang="rw-RW" dirty="0" smtClean="0">
                <a:solidFill>
                  <a:srgbClr val="FFFFFF"/>
                </a:solidFill>
              </a:rPr>
              <a:t>none </a:t>
            </a:r>
            <a:r>
              <a:rPr lang="rw-RW" dirty="0" smtClean="0">
                <a:solidFill>
                  <a:srgbClr val="FFFFFF"/>
                </a:solidFill>
              </a:rPr>
              <a:t>of </a:t>
            </a:r>
            <a:r>
              <a:rPr lang="rw-RW" dirty="0" smtClean="0">
                <a:solidFill>
                  <a:srgbClr val="FFFFFF"/>
                </a:solidFill>
              </a:rPr>
              <a:t>them </a:t>
            </a:r>
            <a:r>
              <a:rPr lang="rw-RW" dirty="0" smtClean="0">
                <a:solidFill>
                  <a:srgbClr val="FFFFFF"/>
                </a:solidFill>
              </a:rPr>
              <a:t>help him. Mitty knows </a:t>
            </a:r>
            <a:r>
              <a:rPr lang="rw-RW" dirty="0" smtClean="0">
                <a:solidFill>
                  <a:srgbClr val="FFFFFF"/>
                </a:solidFill>
              </a:rPr>
              <a:t>that </a:t>
            </a:r>
            <a:r>
              <a:rPr lang="rw-RW" dirty="0" smtClean="0">
                <a:solidFill>
                  <a:srgbClr val="FFFFFF"/>
                </a:solidFill>
              </a:rPr>
              <a:t>soon </a:t>
            </a:r>
            <a:r>
              <a:rPr lang="en-CA" dirty="0" smtClean="0">
                <a:solidFill>
                  <a:srgbClr val="FFFFFF"/>
                </a:solidFill>
              </a:rPr>
              <a:t>he </a:t>
            </a:r>
            <a:r>
              <a:rPr lang="rw-RW" dirty="0" smtClean="0">
                <a:solidFill>
                  <a:srgbClr val="FFFFFF"/>
                </a:solidFill>
              </a:rPr>
              <a:t>will </a:t>
            </a:r>
            <a:r>
              <a:rPr lang="rw-RW" dirty="0" smtClean="0">
                <a:solidFill>
                  <a:srgbClr val="FFFFFF"/>
                </a:solidFill>
              </a:rPr>
              <a:t>start infecting people </a:t>
            </a:r>
            <a:r>
              <a:rPr lang="en-CA" dirty="0" smtClean="0">
                <a:solidFill>
                  <a:srgbClr val="FFFFFF"/>
                </a:solidFill>
              </a:rPr>
              <a:t>if he has it because it</a:t>
            </a:r>
            <a:r>
              <a:rPr lang="rw-RW" dirty="0" smtClean="0">
                <a:solidFill>
                  <a:srgbClr val="FFFFFF"/>
                </a:solidFill>
              </a:rPr>
              <a:t> </a:t>
            </a:r>
            <a:r>
              <a:rPr lang="rw-RW" dirty="0" smtClean="0">
                <a:solidFill>
                  <a:srgbClr val="FFFFFF"/>
                </a:solidFill>
              </a:rPr>
              <a:t>is close to the twelfth day. Mitty loves New York </a:t>
            </a:r>
            <a:r>
              <a:rPr lang="en-CA" dirty="0" smtClean="0">
                <a:solidFill>
                  <a:srgbClr val="FFFFFF"/>
                </a:solidFill>
              </a:rPr>
              <a:t>and</a:t>
            </a:r>
            <a:r>
              <a:rPr lang="rw-RW" dirty="0" smtClean="0">
                <a:solidFill>
                  <a:srgbClr val="FFFFFF"/>
                </a:solidFill>
              </a:rPr>
              <a:t> </a:t>
            </a:r>
            <a:r>
              <a:rPr lang="rw-RW" dirty="0" smtClean="0">
                <a:solidFill>
                  <a:srgbClr val="FFFFFF"/>
                </a:solidFill>
              </a:rPr>
              <a:t>to prevent anybody else from getting smallpox he writes a suicide note on his laptop telling his parents everything about what happened with the scabs</a:t>
            </a:r>
            <a:r>
              <a:rPr lang="en-CA" dirty="0" smtClean="0">
                <a:solidFill>
                  <a:srgbClr val="FFFFFF"/>
                </a:solidFill>
              </a:rPr>
              <a:t>.</a:t>
            </a:r>
            <a:r>
              <a:rPr lang="rw-RW" dirty="0" smtClean="0"/>
              <a:t>.</a:t>
            </a:r>
            <a:endParaRPr lang="en-C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0" y="0"/>
            <a:ext cx="8077200" cy="1673352"/>
          </a:xfrm>
        </p:spPr>
        <p:txBody>
          <a:bodyPr/>
          <a:lstStyle/>
          <a:p>
            <a:r>
              <a:rPr lang="en-CA" dirty="0" smtClean="0"/>
              <a:t>Summary of the book (cont.)</a:t>
            </a:r>
            <a:endParaRPr lang="en-CA" dirty="0"/>
          </a:p>
        </p:txBody>
      </p:sp>
      <p:sp>
        <p:nvSpPr>
          <p:cNvPr id="1025" name="Rectangle 1"/>
          <p:cNvSpPr>
            <a:spLocks noChangeArrowheads="1"/>
          </p:cNvSpPr>
          <p:nvPr/>
        </p:nvSpPr>
        <p:spPr bwMode="auto">
          <a:xfrm>
            <a:off x="0" y="1205669"/>
            <a:ext cx="9144000"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b="0" i="0" u="none" strike="noStrike" cap="none" normalizeH="0" baseline="0" dirty="0" smtClean="0">
                <a:ln>
                  <a:noFill/>
                </a:ln>
                <a:solidFill>
                  <a:srgbClr val="FFFFFF"/>
                </a:solidFill>
                <a:effectLst/>
                <a:latin typeface="Corbel" pitchFamily="34" charset="0"/>
                <a:ea typeface="+mn-ea"/>
                <a:cs typeface="+mn-cs"/>
              </a:rPr>
              <a:t>Later that day as Mitty is walking in Central Park he plans to delete the note on his laptop but instead someone calls him over and says that they read his notes on the internet and want to test him for </a:t>
            </a:r>
            <a:r>
              <a:rPr kumimoji="0" lang="en-CA" b="0" i="0" u="none" strike="noStrike" cap="none" normalizeH="0" baseline="0" dirty="0" smtClean="0">
                <a:ln>
                  <a:noFill/>
                </a:ln>
                <a:solidFill>
                  <a:srgbClr val="FFFFFF"/>
                </a:solidFill>
                <a:effectLst/>
                <a:latin typeface="Corbel" pitchFamily="34" charset="0"/>
                <a:ea typeface="+mn-ea"/>
                <a:cs typeface="+mn-cs"/>
              </a:rPr>
              <a:t>smallpox. </a:t>
            </a:r>
            <a:r>
              <a:rPr kumimoji="0" lang="en-CA" b="0" i="0" u="none" strike="noStrike" cap="none" normalizeH="0" baseline="0" dirty="0" smtClean="0">
                <a:ln>
                  <a:noFill/>
                </a:ln>
                <a:solidFill>
                  <a:srgbClr val="FFFFFF"/>
                </a:solidFill>
                <a:effectLst/>
                <a:latin typeface="Corbel" pitchFamily="34" charset="0"/>
                <a:ea typeface="+mn-ea"/>
                <a:cs typeface="+mn-cs"/>
              </a:rPr>
              <a:t>Mitty agrees and later wakes up in the basement of a </a:t>
            </a:r>
            <a:r>
              <a:rPr kumimoji="0" lang="en-CA" b="0" i="0" u="none" strike="noStrike" cap="none" normalizeH="0" baseline="0" dirty="0" smtClean="0">
                <a:ln>
                  <a:noFill/>
                </a:ln>
                <a:solidFill>
                  <a:srgbClr val="FFFFFF"/>
                </a:solidFill>
                <a:effectLst/>
                <a:latin typeface="Corbel" pitchFamily="34" charset="0"/>
                <a:ea typeface="+mn-ea"/>
                <a:cs typeface="+mn-cs"/>
              </a:rPr>
              <a:t>warehouse. </a:t>
            </a:r>
            <a:r>
              <a:rPr lang="en-CA" dirty="0" smtClean="0">
                <a:solidFill>
                  <a:srgbClr val="FFFFFF"/>
                </a:solidFill>
                <a:latin typeface="Corbel" pitchFamily="34" charset="0"/>
              </a:rPr>
              <a:t>A</a:t>
            </a:r>
            <a:r>
              <a:rPr kumimoji="0" lang="en-CA" b="0" i="0" u="none" strike="noStrike" cap="none" normalizeH="0" baseline="0" dirty="0" smtClean="0">
                <a:ln>
                  <a:noFill/>
                </a:ln>
                <a:solidFill>
                  <a:srgbClr val="FFFFFF"/>
                </a:solidFill>
                <a:effectLst/>
                <a:latin typeface="Corbel" pitchFamily="34" charset="0"/>
                <a:ea typeface="+mn-ea"/>
                <a:cs typeface="+mn-cs"/>
              </a:rPr>
              <a:t>fter </a:t>
            </a:r>
            <a:r>
              <a:rPr kumimoji="0" lang="en-CA" b="0" i="0" u="none" strike="noStrike" cap="none" normalizeH="0" baseline="0" dirty="0" smtClean="0">
                <a:ln>
                  <a:noFill/>
                </a:ln>
                <a:solidFill>
                  <a:srgbClr val="FFFFFF"/>
                </a:solidFill>
                <a:effectLst/>
                <a:latin typeface="Corbel" pitchFamily="34" charset="0"/>
                <a:ea typeface="+mn-ea"/>
                <a:cs typeface="+mn-cs"/>
              </a:rPr>
              <a:t>staying down there for several days Mitty decides to </a:t>
            </a:r>
            <a:r>
              <a:rPr kumimoji="0" lang="en-CA" b="0" i="0" u="none" strike="noStrike" cap="none" normalizeH="0" baseline="0" dirty="0" smtClean="0">
                <a:ln>
                  <a:noFill/>
                </a:ln>
                <a:solidFill>
                  <a:srgbClr val="FFFFFF"/>
                </a:solidFill>
                <a:effectLst/>
                <a:latin typeface="Corbel" pitchFamily="34" charset="0"/>
                <a:ea typeface="+mn-ea"/>
                <a:cs typeface="+mn-cs"/>
              </a:rPr>
              <a:t>try to escape, </a:t>
            </a:r>
            <a:r>
              <a:rPr kumimoji="0" lang="en-CA" b="0" i="0" u="none" strike="noStrike" cap="none" normalizeH="0" baseline="0" dirty="0" smtClean="0">
                <a:ln>
                  <a:noFill/>
                </a:ln>
                <a:solidFill>
                  <a:srgbClr val="FFFFFF"/>
                </a:solidFill>
                <a:effectLst/>
                <a:latin typeface="Corbel" pitchFamily="34" charset="0"/>
                <a:ea typeface="+mn-ea"/>
                <a:cs typeface="+mn-cs"/>
              </a:rPr>
              <a:t>first he jams a nail into the lock </a:t>
            </a:r>
            <a:r>
              <a:rPr kumimoji="0" lang="en-CA" b="0" i="0" u="none" strike="noStrike" cap="none" normalizeH="0" baseline="0" dirty="0" smtClean="0">
                <a:ln>
                  <a:noFill/>
                </a:ln>
                <a:solidFill>
                  <a:srgbClr val="FFFFFF"/>
                </a:solidFill>
                <a:effectLst/>
                <a:latin typeface="Corbel" pitchFamily="34" charset="0"/>
                <a:ea typeface="+mn-ea"/>
                <a:cs typeface="+mn-cs"/>
              </a:rPr>
              <a:t> </a:t>
            </a:r>
            <a:r>
              <a:rPr kumimoji="0" lang="en-CA" b="0" i="0" u="none" strike="noStrike" cap="none" normalizeH="0" baseline="0" dirty="0" smtClean="0">
                <a:ln>
                  <a:noFill/>
                </a:ln>
                <a:solidFill>
                  <a:srgbClr val="FFFFFF"/>
                </a:solidFill>
                <a:effectLst/>
                <a:latin typeface="Corbel" pitchFamily="34" charset="0"/>
                <a:ea typeface="+mn-ea"/>
                <a:cs typeface="+mn-cs"/>
              </a:rPr>
              <a:t>then he covers himself in little spots made of coal that look like Macules and starts to make himself </a:t>
            </a:r>
            <a:r>
              <a:rPr kumimoji="0" lang="en-CA" b="0" i="0" u="none" strike="noStrike" cap="none" normalizeH="0" baseline="0" dirty="0" smtClean="0">
                <a:ln>
                  <a:noFill/>
                </a:ln>
                <a:solidFill>
                  <a:srgbClr val="FFFFFF"/>
                </a:solidFill>
                <a:effectLst/>
                <a:latin typeface="Corbel" pitchFamily="34" charset="0"/>
                <a:ea typeface="+mn-ea"/>
                <a:cs typeface="+mn-cs"/>
              </a:rPr>
              <a:t>puke. </a:t>
            </a:r>
            <a:r>
              <a:rPr lang="en-CA" dirty="0" smtClean="0">
                <a:solidFill>
                  <a:srgbClr val="FFFFFF"/>
                </a:solidFill>
                <a:latin typeface="Corbel" pitchFamily="34" charset="0"/>
              </a:rPr>
              <a:t>W</a:t>
            </a:r>
            <a:r>
              <a:rPr kumimoji="0" lang="en-CA" b="0" i="0" u="none" strike="noStrike" cap="none" normalizeH="0" baseline="0" dirty="0" smtClean="0">
                <a:ln>
                  <a:noFill/>
                </a:ln>
                <a:solidFill>
                  <a:srgbClr val="FFFFFF"/>
                </a:solidFill>
                <a:effectLst/>
                <a:latin typeface="Corbel" pitchFamily="34" charset="0"/>
                <a:ea typeface="+mn-ea"/>
                <a:cs typeface="+mn-cs"/>
              </a:rPr>
              <a:t>hen </a:t>
            </a:r>
            <a:r>
              <a:rPr kumimoji="0" lang="en-CA" b="0" i="0" u="none" strike="noStrike" cap="none" normalizeH="0" baseline="0" dirty="0" smtClean="0">
                <a:ln>
                  <a:noFill/>
                </a:ln>
                <a:solidFill>
                  <a:srgbClr val="FFFFFF"/>
                </a:solidFill>
                <a:effectLst/>
                <a:latin typeface="Corbel" pitchFamily="34" charset="0"/>
                <a:ea typeface="+mn-ea"/>
                <a:cs typeface="+mn-cs"/>
              </a:rPr>
              <a:t>the kidnappers come down to see Mitty, they tell him that they’re going to use Mitty to spread  smallpox everywhere. Since they think Mitty is now </a:t>
            </a:r>
            <a:r>
              <a:rPr kumimoji="0" lang="en-CA" b="0" i="0" u="none" strike="noStrike" cap="none" normalizeH="0" baseline="0" dirty="0" smtClean="0">
                <a:ln>
                  <a:noFill/>
                </a:ln>
                <a:solidFill>
                  <a:srgbClr val="FFFFFF"/>
                </a:solidFill>
                <a:effectLst/>
                <a:latin typeface="Corbel" pitchFamily="34" charset="0"/>
                <a:ea typeface="+mn-ea"/>
                <a:cs typeface="+mn-cs"/>
              </a:rPr>
              <a:t>too </a:t>
            </a:r>
            <a:r>
              <a:rPr kumimoji="0" lang="en-CA" b="0" i="0" u="none" strike="noStrike" cap="none" normalizeH="0" baseline="0" dirty="0" smtClean="0">
                <a:ln>
                  <a:noFill/>
                </a:ln>
                <a:solidFill>
                  <a:srgbClr val="FFFFFF"/>
                </a:solidFill>
                <a:effectLst/>
                <a:latin typeface="Corbel" pitchFamily="34" charset="0"/>
                <a:ea typeface="+mn-ea"/>
                <a:cs typeface="+mn-cs"/>
              </a:rPr>
              <a:t>weak to even stand up they don’t bring any weapons down with </a:t>
            </a:r>
            <a:r>
              <a:rPr kumimoji="0" lang="en-CA" b="0" i="0" u="none" strike="noStrike" cap="none" normalizeH="0" baseline="0" dirty="0" smtClean="0">
                <a:ln>
                  <a:noFill/>
                </a:ln>
                <a:solidFill>
                  <a:srgbClr val="FFFFFF"/>
                </a:solidFill>
                <a:effectLst/>
                <a:latin typeface="Corbel" pitchFamily="34" charset="0"/>
                <a:ea typeface="+mn-ea"/>
                <a:cs typeface="+mn-cs"/>
              </a:rPr>
              <a:t>them.</a:t>
            </a:r>
            <a:r>
              <a:rPr kumimoji="0" lang="en-CA" b="0" i="0" u="none" strike="noStrike" cap="none" normalizeH="0" dirty="0" smtClean="0">
                <a:ln>
                  <a:noFill/>
                </a:ln>
                <a:solidFill>
                  <a:srgbClr val="FFFFFF"/>
                </a:solidFill>
                <a:effectLst/>
                <a:latin typeface="Corbel" pitchFamily="34" charset="0"/>
                <a:ea typeface="+mn-ea"/>
                <a:cs typeface="+mn-cs"/>
              </a:rPr>
              <a:t> Since </a:t>
            </a:r>
            <a:r>
              <a:rPr kumimoji="0" lang="en-CA" b="0" i="0" u="none" strike="noStrike" cap="none" normalizeH="0" baseline="0" dirty="0" smtClean="0">
                <a:ln>
                  <a:noFill/>
                </a:ln>
                <a:solidFill>
                  <a:srgbClr val="FFFFFF"/>
                </a:solidFill>
                <a:effectLst/>
                <a:latin typeface="Corbel" pitchFamily="34" charset="0"/>
                <a:ea typeface="+mn-ea"/>
                <a:cs typeface="+mn-cs"/>
              </a:rPr>
              <a:t>Mitty faked the puking and Macules he attacks </a:t>
            </a:r>
            <a:r>
              <a:rPr kumimoji="0" lang="en-CA" b="0" i="0" u="none" strike="noStrike" cap="none" normalizeH="0" baseline="0" dirty="0" smtClean="0">
                <a:ln>
                  <a:noFill/>
                </a:ln>
                <a:solidFill>
                  <a:srgbClr val="FFFFFF"/>
                </a:solidFill>
                <a:effectLst/>
                <a:latin typeface="Corbel" pitchFamily="34" charset="0"/>
                <a:ea typeface="+mn-ea"/>
                <a:cs typeface="+mn-cs"/>
              </a:rPr>
              <a:t>them </a:t>
            </a:r>
            <a:r>
              <a:rPr kumimoji="0" lang="en-CA" b="0" i="0" u="none" strike="noStrike" cap="none" normalizeH="0" baseline="0" dirty="0" smtClean="0">
                <a:ln>
                  <a:noFill/>
                </a:ln>
                <a:solidFill>
                  <a:srgbClr val="FFFFFF"/>
                </a:solidFill>
                <a:effectLst/>
                <a:latin typeface="Corbel" pitchFamily="34" charset="0"/>
                <a:ea typeface="+mn-ea"/>
                <a:cs typeface="+mn-cs"/>
              </a:rPr>
              <a:t>and slams the door to the basement shut. </a:t>
            </a:r>
            <a:r>
              <a:rPr kumimoji="0" lang="en-CA" b="0" i="0" u="none" strike="noStrike" cap="none" normalizeH="0" baseline="0" dirty="0" smtClean="0">
                <a:ln>
                  <a:noFill/>
                </a:ln>
                <a:solidFill>
                  <a:srgbClr val="FFFFFF"/>
                </a:solidFill>
                <a:effectLst/>
                <a:latin typeface="Corbel" pitchFamily="34" charset="0"/>
                <a:ea typeface="+mn-ea"/>
                <a:cs typeface="+mn-cs"/>
              </a:rPr>
              <a:t>The bioterrorists can’t open the door anymore because of the nail so they are stuck with Mitty in the basement. Mitty takes his shirt off and stuffs it into a furnace pipe so carbon monoxide starts to fill the basement. A couple of hours later Mitty is dragged upstairs half asleep from the carbon monoxide and left by an open door as the two other terrorists go down to retrieve </a:t>
            </a:r>
            <a:r>
              <a:rPr kumimoji="0" lang="en-CA" b="0" i="0" u="none" strike="noStrike" cap="none" normalizeH="0" baseline="0" dirty="0" smtClean="0">
                <a:ln>
                  <a:noFill/>
                </a:ln>
                <a:solidFill>
                  <a:srgbClr val="FFFFFF"/>
                </a:solidFill>
                <a:effectLst/>
                <a:latin typeface="Corbel" pitchFamily="34" charset="0"/>
                <a:ea typeface="+mn-ea"/>
                <a:cs typeface="+mn-cs"/>
              </a:rPr>
              <a:t>their partners that </a:t>
            </a:r>
            <a:r>
              <a:rPr kumimoji="0" lang="en-CA" b="0" i="0" u="none" strike="noStrike" cap="none" normalizeH="0" baseline="0" dirty="0" smtClean="0">
                <a:ln>
                  <a:noFill/>
                </a:ln>
                <a:solidFill>
                  <a:srgbClr val="FFFFFF"/>
                </a:solidFill>
                <a:effectLst/>
                <a:latin typeface="Corbel" pitchFamily="34" charset="0"/>
                <a:ea typeface="+mn-ea"/>
                <a:cs typeface="+mn-cs"/>
              </a:rPr>
              <a:t>were stuck in the basement. </a:t>
            </a:r>
            <a:r>
              <a:rPr kumimoji="0" lang="en-CA" b="0" i="0" u="none" strike="noStrike" cap="none" normalizeH="0" baseline="0" dirty="0" smtClean="0">
                <a:ln>
                  <a:noFill/>
                </a:ln>
                <a:solidFill>
                  <a:srgbClr val="FFFFFF"/>
                </a:solidFill>
                <a:effectLst/>
                <a:latin typeface="Corbel" pitchFamily="34" charset="0"/>
                <a:ea typeface="+mn-ea"/>
                <a:cs typeface="+mn-cs"/>
              </a:rPr>
              <a:t>Read</a:t>
            </a:r>
            <a:r>
              <a:rPr kumimoji="0" lang="en-CA" b="0" i="0" u="none" strike="noStrike" cap="none" normalizeH="0" dirty="0" smtClean="0">
                <a:ln>
                  <a:noFill/>
                </a:ln>
                <a:solidFill>
                  <a:srgbClr val="FFFFFF"/>
                </a:solidFill>
                <a:effectLst/>
                <a:latin typeface="Corbel" pitchFamily="34" charset="0"/>
                <a:ea typeface="+mn-ea"/>
                <a:cs typeface="+mn-cs"/>
              </a:rPr>
              <a:t> to find out what will happen next and if Mitty will catch smallpox or not.</a:t>
            </a:r>
            <a:endParaRPr kumimoji="0" lang="en-CA" sz="18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57158" y="1928802"/>
            <a:ext cx="8077200" cy="1673352"/>
          </a:xfrm>
        </p:spPr>
        <p:txBody>
          <a:bodyPr>
            <a:noAutofit/>
          </a:bodyPr>
          <a:lstStyle/>
          <a:p>
            <a:pPr algn="ctr"/>
            <a:r>
              <a:rPr lang="en-CA" sz="9600" dirty="0" smtClean="0"/>
              <a:t>The End</a:t>
            </a:r>
            <a:endParaRPr lang="en-CA" sz="9600" dirty="0"/>
          </a:p>
        </p:txBody>
      </p:sp>
      <p:sp>
        <p:nvSpPr>
          <p:cNvPr id="4" name="Subtitle 3"/>
          <p:cNvSpPr>
            <a:spLocks noGrp="1"/>
          </p:cNvSpPr>
          <p:nvPr>
            <p:ph type="subTitle" idx="1"/>
          </p:nvPr>
        </p:nvSpPr>
        <p:spPr>
          <a:xfrm>
            <a:off x="214282" y="5500702"/>
            <a:ext cx="8077200" cy="1499616"/>
          </a:xfrm>
        </p:spPr>
        <p:txBody>
          <a:bodyPr/>
          <a:lstStyle/>
          <a:p>
            <a:endParaRPr lang="en-CA"/>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Custom 5">
      <a:dk1>
        <a:srgbClr val="CF5A1B"/>
      </a:dk1>
      <a:lt1>
        <a:srgbClr val="CF5A1B"/>
      </a:lt1>
      <a:dk2>
        <a:srgbClr val="CF5A1B"/>
      </a:dk2>
      <a:lt2>
        <a:srgbClr val="CF5A1B"/>
      </a:lt2>
      <a:accent1>
        <a:srgbClr val="CF5A1B"/>
      </a:accent1>
      <a:accent2>
        <a:srgbClr val="CF5A1B"/>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198</TotalTime>
  <Words>881</Words>
  <Application>Microsoft Office PowerPoint</Application>
  <PresentationFormat>On-screen Show (4:3)</PresentationFormat>
  <Paragraphs>28</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Module</vt:lpstr>
      <vt:lpstr>Code Orange</vt:lpstr>
      <vt:lpstr>Smallpox facts found in the book</vt:lpstr>
      <vt:lpstr>Summary of the book</vt:lpstr>
      <vt:lpstr>Summary of the book (cont.)</vt:lpstr>
      <vt:lpstr>The End</vt:lpstr>
    </vt:vector>
  </TitlesOfParts>
  <Company>Strathcona-Tweedsmuir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Code Orange</dc:title>
  <dc:creator>JacksoB</dc:creator>
  <cp:lastModifiedBy>JacksoB</cp:lastModifiedBy>
  <cp:revision>22</cp:revision>
  <dcterms:created xsi:type="dcterms:W3CDTF">2010-02-23T14:57:04Z</dcterms:created>
  <dcterms:modified xsi:type="dcterms:W3CDTF">2010-03-11T21:17:38Z</dcterms:modified>
</cp:coreProperties>
</file>